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11"/>
  </p:handoutMasterIdLst>
  <p:sldIdLst>
    <p:sldId id="257" r:id="rId2"/>
    <p:sldId id="258" r:id="rId3"/>
    <p:sldId id="260" r:id="rId4"/>
    <p:sldId id="262" r:id="rId5"/>
    <p:sldId id="263" r:id="rId6"/>
    <p:sldId id="265" r:id="rId7"/>
    <p:sldId id="268" r:id="rId8"/>
    <p:sldId id="266" r:id="rId9"/>
    <p:sldId id="264" r:id="rId10"/>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94643"/>
  </p:normalViewPr>
  <p:slideViewPr>
    <p:cSldViewPr>
      <p:cViewPr varScale="1">
        <p:scale>
          <a:sx n="110" d="100"/>
          <a:sy n="110" d="100"/>
        </p:scale>
        <p:origin x="1680" y="17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defRPr>
            </a:lvl1pPr>
          </a:lstStyle>
          <a:p>
            <a:pPr>
              <a:defRPr/>
            </a:pPr>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defRPr>
            </a:lvl1pPr>
          </a:lstStyle>
          <a:p>
            <a:pPr>
              <a:defRPr/>
            </a:pPr>
            <a:fld id="{8FC3E4A4-5591-4A67-A21F-49D48BF4D496}" type="datetimeFigureOut">
              <a:rPr lang="en-US"/>
              <a:pPr>
                <a:defRPr/>
              </a:pPr>
              <a:t>10/27/20</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defRPr>
            </a:lvl1pPr>
          </a:lstStyle>
          <a:p>
            <a:pPr>
              <a:defRPr/>
            </a:pPr>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defRPr>
            </a:lvl1pPr>
          </a:lstStyle>
          <a:p>
            <a:pPr>
              <a:defRPr/>
            </a:pPr>
            <a:fld id="{BA068048-0D9D-4F2F-8E58-03026CCBECDB}" type="slidenum">
              <a:rPr lang="en-US"/>
              <a:pPr>
                <a:defRPr/>
              </a:pPr>
              <a:t>‹#›</a:t>
            </a:fld>
            <a:endParaRPr lang="en-US"/>
          </a:p>
        </p:txBody>
      </p:sp>
    </p:spTree>
    <p:extLst>
      <p:ext uri="{BB962C8B-B14F-4D97-AF65-F5344CB8AC3E}">
        <p14:creationId xmlns:p14="http://schemas.microsoft.com/office/powerpoint/2010/main" val="226116280"/>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pPr>
              <a:defRPr/>
            </a:pPr>
            <a:fld id="{7626B2C9-1BB4-4796-9A47-1AC7C962E221}" type="datetimeFigureOut">
              <a:rPr lang="en-US"/>
              <a:pPr>
                <a:defRPr/>
              </a:pPr>
              <a:t>10/27/20</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5B65DADD-975E-4D5F-8E37-41BA83EFCEBB}"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98FBFFE1-5877-4E1B-BE37-994D24618F34}" type="datetimeFigureOut">
              <a:rPr lang="en-US"/>
              <a:pPr>
                <a:defRPr/>
              </a:pPr>
              <a:t>10/27/20</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AAC29D6F-5088-4346-BEED-0CE007832E7C}"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E494EB22-ABD4-4F23-8D36-C970959145A5}" type="datetimeFigureOut">
              <a:rPr lang="en-US"/>
              <a:pPr>
                <a:defRPr/>
              </a:pPr>
              <a:t>10/27/20</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DA92A0BC-F7F8-4D3C-ACF9-6B622B9B5799}"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0A53D83C-96C4-4153-9942-F81348261E1A}" type="datetimeFigureOut">
              <a:rPr lang="en-US"/>
              <a:pPr>
                <a:defRPr/>
              </a:pPr>
              <a:t>10/27/20</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133FB7C3-7CB8-4357-BA54-C6953FFEF410}"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86786216-3030-4D92-A677-2B1B8C4801B9}" type="datetimeFigureOut">
              <a:rPr lang="en-US"/>
              <a:pPr>
                <a:defRPr/>
              </a:pPr>
              <a:t>10/27/20</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5027EE09-D4D1-478C-B13D-286C98B5DEF1}"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fld id="{AAC7CE66-BFCD-4AD0-874B-AE5D3F46C098}" type="datetimeFigureOut">
              <a:rPr lang="en-US"/>
              <a:pPr>
                <a:defRPr/>
              </a:pPr>
              <a:t>10/27/20</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FE94BBBE-3C0F-4062-A6B1-08AAF0EFAB80}"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fld id="{F7718BD9-FDF3-4DF6-BC0F-9A65D36A7D9A}" type="datetimeFigureOut">
              <a:rPr lang="en-US"/>
              <a:pPr>
                <a:defRPr/>
              </a:pPr>
              <a:t>10/27/20</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19C5BE54-80BD-469A-872F-20BB2AD608DA}"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fld id="{CECDF9D7-792D-4E4B-A879-D5118A55A15A}" type="datetimeFigureOut">
              <a:rPr lang="en-US"/>
              <a:pPr>
                <a:defRPr/>
              </a:pPr>
              <a:t>10/27/20</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D8D5FB19-35D6-460C-960E-48A90D28D267}"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9B1B9935-DC65-4B0E-8BF4-C59CA4CE4D4A}" type="datetimeFigureOut">
              <a:rPr lang="en-US"/>
              <a:pPr>
                <a:defRPr/>
              </a:pPr>
              <a:t>10/27/20</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A79CC3C5-6F08-4A2A-BF12-64E75992C220}"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8B1CEA98-B571-4756-8727-FBB60C4FC322}" type="datetimeFigureOut">
              <a:rPr lang="en-US"/>
              <a:pPr>
                <a:defRPr/>
              </a:pPr>
              <a:t>10/27/20</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8684A725-A7FA-4315-A70D-479CB4DD2A6C}"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61351977-340C-4E98-8EC4-B1110D380435}" type="datetimeFigureOut">
              <a:rPr lang="en-US"/>
              <a:pPr>
                <a:defRPr/>
              </a:pPr>
              <a:t>10/27/20</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30434068-59CC-4081-867F-4592CA0837E5}"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defRPr>
            </a:lvl1pPr>
          </a:lstStyle>
          <a:p>
            <a:pPr>
              <a:defRPr/>
            </a:pPr>
            <a:fld id="{D85847D2-1F17-4E3B-900E-ABF549CBBB7F}" type="datetimeFigureOut">
              <a:rPr lang="en-US"/>
              <a:pPr>
                <a:defRPr/>
              </a:pPr>
              <a:t>10/27/20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defRPr>
            </a:lvl1pPr>
          </a:lstStyle>
          <a:p>
            <a:pPr>
              <a:defRPr/>
            </a:pPr>
            <a:fld id="{B2544D41-E4F9-402A-A48F-19FD2686EEBE}"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 Id="rId6" Type="http://schemas.openxmlformats.org/officeDocument/2006/relationships/image" Target="../media/image6.jpeg"/><Relationship Id="rId5" Type="http://schemas.openxmlformats.org/officeDocument/2006/relationships/image" Target="../media/image5.gif"/><Relationship Id="rId4" Type="http://schemas.openxmlformats.org/officeDocument/2006/relationships/image" Target="../media/image4.gif"/></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7.gi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0.gif"/><Relationship Id="rId2" Type="http://schemas.openxmlformats.org/officeDocument/2006/relationships/image" Target="../media/image9.png"/><Relationship Id="rId1" Type="http://schemas.openxmlformats.org/officeDocument/2006/relationships/slideLayout" Target="../slideLayouts/slideLayout2.xml"/><Relationship Id="rId4" Type="http://schemas.openxmlformats.org/officeDocument/2006/relationships/image" Target="../media/image11.gif"/></Relationships>
</file>

<file path=ppt/slides/_rels/slide8.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le 1"/>
          <p:cNvSpPr>
            <a:spLocks noGrp="1"/>
          </p:cNvSpPr>
          <p:nvPr>
            <p:ph type="title"/>
          </p:nvPr>
        </p:nvSpPr>
        <p:spPr/>
        <p:txBody>
          <a:bodyPr/>
          <a:lstStyle/>
          <a:p>
            <a:pPr eaLnBrk="1" hangingPunct="1"/>
            <a:r>
              <a:rPr lang="en-US" dirty="0"/>
              <a:t>Chapter 9: Statics</a:t>
            </a:r>
          </a:p>
        </p:txBody>
      </p:sp>
      <p:pic>
        <p:nvPicPr>
          <p:cNvPr id="2051" name="Picture 2" descr="http://edugen.wiley.com/edugen/courses/crs1650/art/images/halliday8019c12/image_n/ngr001.gif"/>
          <p:cNvPicPr>
            <a:picLocks noChangeAspect="1" noChangeArrowheads="1"/>
          </p:cNvPicPr>
          <p:nvPr/>
        </p:nvPicPr>
        <p:blipFill>
          <a:blip r:embed="rId2" cstate="print"/>
          <a:srcRect/>
          <a:stretch>
            <a:fillRect/>
          </a:stretch>
        </p:blipFill>
        <p:spPr bwMode="auto">
          <a:xfrm>
            <a:off x="381000" y="1752600"/>
            <a:ext cx="2200275" cy="4000500"/>
          </a:xfrm>
          <a:prstGeom prst="rect">
            <a:avLst/>
          </a:prstGeom>
          <a:noFill/>
          <a:ln w="9525">
            <a:noFill/>
            <a:miter lim="800000"/>
            <a:headEnd/>
            <a:tailEnd/>
          </a:ln>
        </p:spPr>
      </p:pic>
      <p:sp>
        <p:nvSpPr>
          <p:cNvPr id="15" name="Rectangle 14"/>
          <p:cNvSpPr>
            <a:spLocks noChangeArrowheads="1"/>
          </p:cNvSpPr>
          <p:nvPr/>
        </p:nvSpPr>
        <p:spPr bwMode="auto">
          <a:xfrm>
            <a:off x="2819400" y="1371600"/>
            <a:ext cx="6019800" cy="5078413"/>
          </a:xfrm>
          <a:prstGeom prst="rect">
            <a:avLst/>
          </a:prstGeom>
          <a:noFill/>
          <a:ln w="9525">
            <a:noFill/>
            <a:miter lim="800000"/>
            <a:headEnd/>
            <a:tailEnd/>
          </a:ln>
        </p:spPr>
        <p:txBody>
          <a:bodyPr>
            <a:spAutoFit/>
          </a:bodyPr>
          <a:lstStyle/>
          <a:p>
            <a:r>
              <a:rPr lang="en-US">
                <a:latin typeface="Calibri" pitchFamily="34" charset="0"/>
              </a:rPr>
              <a:t>Consider these four objects: </a:t>
            </a:r>
          </a:p>
          <a:p>
            <a:br>
              <a:rPr lang="en-US">
                <a:latin typeface="Calibri" pitchFamily="34" charset="0"/>
              </a:rPr>
            </a:br>
            <a:r>
              <a:rPr lang="en-US">
                <a:latin typeface="Calibri" pitchFamily="34" charset="0"/>
              </a:rPr>
              <a:t>(1) a book resting on a table, </a:t>
            </a:r>
            <a:br>
              <a:rPr lang="en-US">
                <a:latin typeface="Calibri" pitchFamily="34" charset="0"/>
              </a:rPr>
            </a:br>
            <a:r>
              <a:rPr lang="en-US">
                <a:latin typeface="Calibri" pitchFamily="34" charset="0"/>
              </a:rPr>
              <a:t>(2) a hockey puck sliding with constant velocity across a frictionless surface, </a:t>
            </a:r>
            <a:br>
              <a:rPr lang="en-US">
                <a:latin typeface="Calibri" pitchFamily="34" charset="0"/>
              </a:rPr>
            </a:br>
            <a:r>
              <a:rPr lang="en-US">
                <a:latin typeface="Calibri" pitchFamily="34" charset="0"/>
              </a:rPr>
              <a:t>(3) the rotating blades of a ceiling fan, and </a:t>
            </a:r>
            <a:br>
              <a:rPr lang="en-US">
                <a:latin typeface="Calibri" pitchFamily="34" charset="0"/>
              </a:rPr>
            </a:br>
            <a:r>
              <a:rPr lang="en-US">
                <a:latin typeface="Calibri" pitchFamily="34" charset="0"/>
              </a:rPr>
              <a:t>(4) the wheel of a bicycle that is traveling along a straight path at constant speed. </a:t>
            </a:r>
            <a:br>
              <a:rPr lang="en-US">
                <a:latin typeface="Calibri" pitchFamily="34" charset="0"/>
              </a:rPr>
            </a:br>
            <a:endParaRPr lang="en-US">
              <a:latin typeface="Calibri" pitchFamily="34" charset="0"/>
            </a:endParaRPr>
          </a:p>
          <a:p>
            <a:r>
              <a:rPr lang="en-US">
                <a:latin typeface="Calibri" pitchFamily="34" charset="0"/>
              </a:rPr>
              <a:t>For each of these four objects, </a:t>
            </a:r>
            <a:br>
              <a:rPr lang="en-US">
                <a:latin typeface="Calibri" pitchFamily="34" charset="0"/>
              </a:rPr>
            </a:br>
            <a:r>
              <a:rPr lang="en-US">
                <a:latin typeface="Calibri" pitchFamily="34" charset="0"/>
              </a:rPr>
              <a:t>	1.  Linear momentum = </a:t>
            </a:r>
            <a:r>
              <a:rPr lang="en-US" b="1">
                <a:latin typeface="Calibri" pitchFamily="34" charset="0"/>
              </a:rPr>
              <a:t>p</a:t>
            </a:r>
            <a:r>
              <a:rPr lang="en-US">
                <a:latin typeface="Calibri" pitchFamily="34" charset="0"/>
              </a:rPr>
              <a:t> = constant</a:t>
            </a:r>
            <a:br>
              <a:rPr lang="en-US">
                <a:latin typeface="Calibri" pitchFamily="34" charset="0"/>
              </a:rPr>
            </a:br>
            <a:r>
              <a:rPr lang="en-US">
                <a:latin typeface="Calibri" pitchFamily="34" charset="0"/>
              </a:rPr>
              <a:t>	2. Angular momentum = </a:t>
            </a:r>
            <a:r>
              <a:rPr lang="en-US" b="1">
                <a:latin typeface="Calibri" pitchFamily="34" charset="0"/>
              </a:rPr>
              <a:t>L</a:t>
            </a:r>
            <a:r>
              <a:rPr lang="en-US">
                <a:latin typeface="Calibri" pitchFamily="34" charset="0"/>
              </a:rPr>
              <a:t> = constant</a:t>
            </a:r>
          </a:p>
          <a:p>
            <a:r>
              <a:rPr lang="en-US">
                <a:latin typeface="Calibri" pitchFamily="34" charset="0"/>
              </a:rPr>
              <a:t>		and these objects are in </a:t>
            </a:r>
            <a:r>
              <a:rPr lang="en-US" b="1">
                <a:latin typeface="Calibri" pitchFamily="34" charset="0"/>
              </a:rPr>
              <a:t>EQUILIBRIUM</a:t>
            </a:r>
            <a:r>
              <a:rPr lang="en-US">
                <a:latin typeface="Calibri" pitchFamily="34" charset="0"/>
              </a:rPr>
              <a:t>.</a:t>
            </a:r>
          </a:p>
          <a:p>
            <a:endParaRPr lang="en-US">
              <a:latin typeface="Calibri" pitchFamily="34" charset="0"/>
            </a:endParaRPr>
          </a:p>
          <a:p>
            <a:r>
              <a:rPr lang="en-US">
                <a:latin typeface="Calibri" pitchFamily="34" charset="0"/>
              </a:rPr>
              <a:t>For </a:t>
            </a:r>
            <a:r>
              <a:rPr lang="en-US" b="1">
                <a:latin typeface="Calibri" pitchFamily="34" charset="0"/>
              </a:rPr>
              <a:t>STATIC EQUILIBRIUM,  p</a:t>
            </a:r>
            <a:r>
              <a:rPr lang="en-US">
                <a:latin typeface="Calibri" pitchFamily="34" charset="0"/>
              </a:rPr>
              <a:t> = 0, and </a:t>
            </a:r>
            <a:r>
              <a:rPr lang="en-US" b="1">
                <a:latin typeface="Calibri" pitchFamily="34" charset="0"/>
              </a:rPr>
              <a:t>L</a:t>
            </a:r>
            <a:r>
              <a:rPr lang="en-US">
                <a:latin typeface="Calibri" pitchFamily="34" charset="0"/>
              </a:rPr>
              <a:t> = 0. </a:t>
            </a:r>
          </a:p>
          <a:p>
            <a:endParaRPr lang="en-US">
              <a:latin typeface="Calibri" pitchFamily="34" charset="0"/>
            </a:endParaRPr>
          </a:p>
          <a:p>
            <a:r>
              <a:rPr lang="en-US">
                <a:latin typeface="Calibri" pitchFamily="34" charset="0"/>
              </a:rPr>
              <a:t>Among the above four objects, only one—the book resting on the table—is in static equilibrium.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5">
                                            <p:txEl>
                                              <p:pRg st="0" end="0"/>
                                            </p:txEl>
                                          </p:spTgt>
                                        </p:tgtEl>
                                        <p:attrNameLst>
                                          <p:attrName>style.visibility</p:attrName>
                                        </p:attrNameLst>
                                      </p:cBhvr>
                                      <p:to>
                                        <p:strVal val="visible"/>
                                      </p:to>
                                    </p:set>
                                    <p:animEffect transition="in" filter="fade">
                                      <p:cBhvr>
                                        <p:cTn id="7" dur="2000"/>
                                        <p:tgtEl>
                                          <p:spTgt spid="1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5">
                                            <p:txEl>
                                              <p:pRg st="1" end="1"/>
                                            </p:txEl>
                                          </p:spTgt>
                                        </p:tgtEl>
                                        <p:attrNameLst>
                                          <p:attrName>style.visibility</p:attrName>
                                        </p:attrNameLst>
                                      </p:cBhvr>
                                      <p:to>
                                        <p:strVal val="visible"/>
                                      </p:to>
                                    </p:set>
                                    <p:animEffect transition="in" filter="fade">
                                      <p:cBhvr>
                                        <p:cTn id="12" dur="2000"/>
                                        <p:tgtEl>
                                          <p:spTgt spid="1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5">
                                            <p:txEl>
                                              <p:pRg st="2" end="2"/>
                                            </p:txEl>
                                          </p:spTgt>
                                        </p:tgtEl>
                                        <p:attrNameLst>
                                          <p:attrName>style.visibility</p:attrName>
                                        </p:attrNameLst>
                                      </p:cBhvr>
                                      <p:to>
                                        <p:strVal val="visible"/>
                                      </p:to>
                                    </p:set>
                                    <p:animEffect transition="in" filter="fade">
                                      <p:cBhvr>
                                        <p:cTn id="17" dur="2000"/>
                                        <p:tgtEl>
                                          <p:spTgt spid="1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5">
                                            <p:txEl>
                                              <p:pRg st="3" end="3"/>
                                            </p:txEl>
                                          </p:spTgt>
                                        </p:tgtEl>
                                        <p:attrNameLst>
                                          <p:attrName>style.visibility</p:attrName>
                                        </p:attrNameLst>
                                      </p:cBhvr>
                                      <p:to>
                                        <p:strVal val="visible"/>
                                      </p:to>
                                    </p:set>
                                    <p:animEffect transition="in" filter="fade">
                                      <p:cBhvr>
                                        <p:cTn id="22" dur="2000"/>
                                        <p:tgtEl>
                                          <p:spTgt spid="1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15">
                                            <p:txEl>
                                              <p:pRg st="5" end="5"/>
                                            </p:txEl>
                                          </p:spTgt>
                                        </p:tgtEl>
                                        <p:attrNameLst>
                                          <p:attrName>style.visibility</p:attrName>
                                        </p:attrNameLst>
                                      </p:cBhvr>
                                      <p:to>
                                        <p:strVal val="visible"/>
                                      </p:to>
                                    </p:set>
                                    <p:animEffect transition="in" filter="fade">
                                      <p:cBhvr>
                                        <p:cTn id="27" dur="2000"/>
                                        <p:tgtEl>
                                          <p:spTgt spid="15">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15">
                                            <p:txEl>
                                              <p:pRg st="7" end="7"/>
                                            </p:txEl>
                                          </p:spTgt>
                                        </p:tgtEl>
                                        <p:attrNameLst>
                                          <p:attrName>style.visibility</p:attrName>
                                        </p:attrNameLst>
                                      </p:cBhvr>
                                      <p:to>
                                        <p:strVal val="visible"/>
                                      </p:to>
                                    </p:set>
                                    <p:animEffect transition="in" filter="fade">
                                      <p:cBhvr>
                                        <p:cTn id="32" dur="2000"/>
                                        <p:tgtEl>
                                          <p:spTgt spid="15">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a:bodyPr>
          <a:lstStyle/>
          <a:p>
            <a:pPr eaLnBrk="1" fontAlgn="auto" hangingPunct="1">
              <a:spcAft>
                <a:spcPts val="0"/>
              </a:spcAft>
              <a:defRPr/>
            </a:pPr>
            <a:r>
              <a:rPr lang="en-US" dirty="0"/>
              <a:t>The Requirements for Equilibrium</a:t>
            </a:r>
          </a:p>
        </p:txBody>
      </p:sp>
      <p:sp>
        <p:nvSpPr>
          <p:cNvPr id="4" name="Rectangle 3"/>
          <p:cNvSpPr/>
          <p:nvPr/>
        </p:nvSpPr>
        <p:spPr>
          <a:xfrm>
            <a:off x="990600" y="1524000"/>
            <a:ext cx="7696200" cy="3139321"/>
          </a:xfrm>
          <a:prstGeom prst="rect">
            <a:avLst/>
          </a:prstGeom>
        </p:spPr>
        <p:txBody>
          <a:bodyPr>
            <a:spAutoFit/>
          </a:bodyPr>
          <a:lstStyle/>
          <a:p>
            <a:pPr fontAlgn="auto">
              <a:spcBef>
                <a:spcPts val="0"/>
              </a:spcBef>
              <a:spcAft>
                <a:spcPts val="0"/>
              </a:spcAft>
              <a:defRPr/>
            </a:pPr>
            <a:r>
              <a:rPr lang="en-US" dirty="0">
                <a:latin typeface="+mn-lt"/>
              </a:rPr>
              <a:t>Requirements for a body to be in </a:t>
            </a:r>
            <a:r>
              <a:rPr lang="en-US" b="1" dirty="0">
                <a:latin typeface="+mn-lt"/>
              </a:rPr>
              <a:t>equilibrium </a:t>
            </a:r>
            <a:r>
              <a:rPr lang="en-US" dirty="0">
                <a:latin typeface="+mn-lt"/>
              </a:rPr>
              <a:t>are as follows:</a:t>
            </a:r>
          </a:p>
          <a:p>
            <a:pPr marL="342900" indent="-342900" fontAlgn="auto">
              <a:spcBef>
                <a:spcPts val="0"/>
              </a:spcBef>
              <a:spcAft>
                <a:spcPts val="0"/>
              </a:spcAft>
              <a:buFontTx/>
              <a:buAutoNum type="arabicPeriod"/>
              <a:defRPr/>
            </a:pPr>
            <a:r>
              <a:rPr lang="en-US" dirty="0">
                <a:latin typeface="+mn-lt"/>
              </a:rPr>
              <a:t>The vector sum of all the external forces that act on the body must be zero.</a:t>
            </a:r>
          </a:p>
          <a:p>
            <a:pPr marL="342900" indent="-342900" fontAlgn="auto">
              <a:spcBef>
                <a:spcPts val="0"/>
              </a:spcBef>
              <a:spcAft>
                <a:spcPts val="0"/>
              </a:spcAft>
              <a:buFontTx/>
              <a:buAutoNum type="arabicPeriod"/>
              <a:defRPr/>
            </a:pPr>
            <a:r>
              <a:rPr lang="en-US" dirty="0">
                <a:latin typeface="+mn-lt"/>
              </a:rPr>
              <a:t>The vector sum of all external torques that act on the body, measured about </a:t>
            </a:r>
            <a:r>
              <a:rPr lang="en-US" i="1" dirty="0">
                <a:latin typeface="+mn-lt"/>
              </a:rPr>
              <a:t>any</a:t>
            </a:r>
            <a:r>
              <a:rPr lang="en-US" dirty="0">
                <a:latin typeface="+mn-lt"/>
              </a:rPr>
              <a:t> possible point, must also be zero.</a:t>
            </a:r>
          </a:p>
          <a:p>
            <a:pPr fontAlgn="auto">
              <a:spcBef>
                <a:spcPts val="0"/>
              </a:spcBef>
              <a:spcAft>
                <a:spcPts val="0"/>
              </a:spcAft>
              <a:defRPr/>
            </a:pPr>
            <a:endParaRPr lang="en-US" dirty="0">
              <a:latin typeface="+mn-lt"/>
            </a:endParaRPr>
          </a:p>
          <a:p>
            <a:pPr fontAlgn="auto">
              <a:spcBef>
                <a:spcPts val="0"/>
              </a:spcBef>
              <a:spcAft>
                <a:spcPts val="0"/>
              </a:spcAft>
              <a:defRPr/>
            </a:pPr>
            <a:r>
              <a:rPr lang="en-US" dirty="0">
                <a:latin typeface="+mn-lt"/>
              </a:rPr>
              <a:t>Requirements for a body to be in </a:t>
            </a:r>
            <a:r>
              <a:rPr lang="en-US" b="1" dirty="0">
                <a:latin typeface="+mn-lt"/>
              </a:rPr>
              <a:t>static equilibrium </a:t>
            </a:r>
            <a:r>
              <a:rPr lang="en-US" dirty="0">
                <a:latin typeface="+mn-lt"/>
              </a:rPr>
              <a:t>are as follows:</a:t>
            </a:r>
          </a:p>
          <a:p>
            <a:pPr marL="342900" indent="-342900" fontAlgn="auto">
              <a:spcBef>
                <a:spcPts val="0"/>
              </a:spcBef>
              <a:spcAft>
                <a:spcPts val="0"/>
              </a:spcAft>
              <a:buFontTx/>
              <a:buAutoNum type="arabicPeriod"/>
              <a:defRPr/>
            </a:pPr>
            <a:r>
              <a:rPr lang="en-US" dirty="0">
                <a:latin typeface="+mn-lt"/>
              </a:rPr>
              <a:t>The vector sum of all the external forces that act on the body must be zero.</a:t>
            </a:r>
          </a:p>
          <a:p>
            <a:pPr marL="342900" indent="-342900" fontAlgn="auto">
              <a:spcBef>
                <a:spcPts val="0"/>
              </a:spcBef>
              <a:spcAft>
                <a:spcPts val="0"/>
              </a:spcAft>
              <a:buFontTx/>
              <a:buAutoNum type="arabicPeriod"/>
              <a:defRPr/>
            </a:pPr>
            <a:r>
              <a:rPr lang="en-US" dirty="0">
                <a:latin typeface="+mn-lt"/>
              </a:rPr>
              <a:t>The vector sum of all external torques that act on the body, measured about </a:t>
            </a:r>
            <a:r>
              <a:rPr lang="en-US" i="1" dirty="0">
                <a:latin typeface="+mn-lt"/>
              </a:rPr>
              <a:t>any</a:t>
            </a:r>
            <a:r>
              <a:rPr lang="en-US" dirty="0">
                <a:latin typeface="+mn-lt"/>
              </a:rPr>
              <a:t> possible point, must also be zero.</a:t>
            </a:r>
          </a:p>
          <a:p>
            <a:pPr marL="342900" indent="-342900" fontAlgn="auto">
              <a:spcBef>
                <a:spcPts val="0"/>
              </a:spcBef>
              <a:spcAft>
                <a:spcPts val="0"/>
              </a:spcAft>
              <a:buFontTx/>
              <a:buAutoNum type="arabicPeriod"/>
              <a:defRPr/>
            </a:pPr>
            <a:r>
              <a:rPr lang="en-US" dirty="0">
                <a:latin typeface="+mn-lt"/>
              </a:rPr>
              <a:t>The linear momentum of the body must be zero.</a:t>
            </a:r>
          </a:p>
          <a:p>
            <a:pPr marL="342900" indent="-342900" fontAlgn="auto">
              <a:spcBef>
                <a:spcPts val="0"/>
              </a:spcBef>
              <a:spcAft>
                <a:spcPts val="0"/>
              </a:spcAft>
              <a:buFontTx/>
              <a:buAutoNum type="arabicPeriod"/>
              <a:defRPr/>
            </a:pPr>
            <a:r>
              <a:rPr lang="en-US" dirty="0">
                <a:latin typeface="+mn-lt"/>
              </a:rPr>
              <a:t>The angular momentum of the body must be zero.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20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fade">
                                      <p:cBhvr>
                                        <p:cTn id="12" dur="20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fade">
                                      <p:cBhvr>
                                        <p:cTn id="17" dur="20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4">
                                            <p:txEl>
                                              <p:pRg st="4" end="4"/>
                                            </p:txEl>
                                          </p:spTgt>
                                        </p:tgtEl>
                                        <p:attrNameLst>
                                          <p:attrName>style.visibility</p:attrName>
                                        </p:attrNameLst>
                                      </p:cBhvr>
                                      <p:to>
                                        <p:strVal val="visible"/>
                                      </p:to>
                                    </p:set>
                                    <p:animEffect transition="in" filter="fade">
                                      <p:cBhvr>
                                        <p:cTn id="22" dur="2000"/>
                                        <p:tgtEl>
                                          <p:spTgt spid="4">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4">
                                            <p:txEl>
                                              <p:pRg st="5" end="5"/>
                                            </p:txEl>
                                          </p:spTgt>
                                        </p:tgtEl>
                                        <p:attrNameLst>
                                          <p:attrName>style.visibility</p:attrName>
                                        </p:attrNameLst>
                                      </p:cBhvr>
                                      <p:to>
                                        <p:strVal val="visible"/>
                                      </p:to>
                                    </p:set>
                                    <p:animEffect transition="in" filter="fade">
                                      <p:cBhvr>
                                        <p:cTn id="27" dur="2000"/>
                                        <p:tgtEl>
                                          <p:spTgt spid="4">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4">
                                            <p:txEl>
                                              <p:pRg st="6" end="6"/>
                                            </p:txEl>
                                          </p:spTgt>
                                        </p:tgtEl>
                                        <p:attrNameLst>
                                          <p:attrName>style.visibility</p:attrName>
                                        </p:attrNameLst>
                                      </p:cBhvr>
                                      <p:to>
                                        <p:strVal val="visible"/>
                                      </p:to>
                                    </p:set>
                                    <p:animEffect transition="in" filter="fade">
                                      <p:cBhvr>
                                        <p:cTn id="32" dur="2000"/>
                                        <p:tgtEl>
                                          <p:spTgt spid="4">
                                            <p:txEl>
                                              <p:pRg st="6" end="6"/>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4">
                                            <p:txEl>
                                              <p:pRg st="7" end="7"/>
                                            </p:txEl>
                                          </p:spTgt>
                                        </p:tgtEl>
                                        <p:attrNameLst>
                                          <p:attrName>style.visibility</p:attrName>
                                        </p:attrNameLst>
                                      </p:cBhvr>
                                      <p:to>
                                        <p:strVal val="visible"/>
                                      </p:to>
                                    </p:set>
                                    <p:animEffect transition="in" filter="fade">
                                      <p:cBhvr>
                                        <p:cTn id="37" dur="2000"/>
                                        <p:tgtEl>
                                          <p:spTgt spid="4">
                                            <p:txEl>
                                              <p:pRg st="7" end="7"/>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4">
                                            <p:txEl>
                                              <p:pRg st="8" end="8"/>
                                            </p:txEl>
                                          </p:spTgt>
                                        </p:tgtEl>
                                        <p:attrNameLst>
                                          <p:attrName>style.visibility</p:attrName>
                                        </p:attrNameLst>
                                      </p:cBhvr>
                                      <p:to>
                                        <p:strVal val="visible"/>
                                      </p:to>
                                    </p:set>
                                    <p:animEffect transition="in" filter="fade">
                                      <p:cBhvr>
                                        <p:cTn id="42" dur="2000"/>
                                        <p:tgtEl>
                                          <p:spTgt spid="4">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0" y="0"/>
            <a:ext cx="9144000" cy="1143000"/>
          </a:xfrm>
        </p:spPr>
        <p:txBody>
          <a:bodyPr/>
          <a:lstStyle/>
          <a:p>
            <a:r>
              <a:rPr lang="en-US" sz="3600" b="1" dirty="0"/>
              <a:t>Equations for Equilibrium</a:t>
            </a:r>
            <a:r>
              <a:rPr lang="en-US" sz="3600" dirty="0"/>
              <a:t> </a:t>
            </a:r>
          </a:p>
        </p:txBody>
      </p:sp>
      <p:pic>
        <p:nvPicPr>
          <p:cNvPr id="19460" name="Picture 4" descr="np0060-y"/>
          <p:cNvPicPr>
            <a:picLocks noGrp="1" noChangeAspect="1" noChangeArrowheads="1"/>
          </p:cNvPicPr>
          <p:nvPr>
            <p:ph idx="1"/>
          </p:nvPr>
        </p:nvPicPr>
        <p:blipFill>
          <a:blip r:embed="rId2" cstate="print"/>
          <a:srcRect/>
          <a:stretch>
            <a:fillRect/>
          </a:stretch>
        </p:blipFill>
        <p:spPr>
          <a:xfrm>
            <a:off x="457200" y="914400"/>
            <a:ext cx="2759075" cy="4114800"/>
          </a:xfrm>
          <a:noFill/>
          <a:ln/>
        </p:spPr>
      </p:pic>
      <p:pic>
        <p:nvPicPr>
          <p:cNvPr id="15362" name="Picture 2" descr="co09"/>
          <p:cNvPicPr>
            <a:picLocks noChangeAspect="1" noChangeArrowheads="1"/>
          </p:cNvPicPr>
          <p:nvPr/>
        </p:nvPicPr>
        <p:blipFill>
          <a:blip r:embed="rId3" cstate="print"/>
          <a:srcRect/>
          <a:stretch>
            <a:fillRect/>
          </a:stretch>
        </p:blipFill>
        <p:spPr bwMode="auto">
          <a:xfrm>
            <a:off x="4038600" y="990600"/>
            <a:ext cx="4572000" cy="3044953"/>
          </a:xfrm>
          <a:prstGeom prst="rect">
            <a:avLst/>
          </a:prstGeom>
          <a:noFill/>
        </p:spPr>
      </p:pic>
      <p:pic>
        <p:nvPicPr>
          <p:cNvPr id="15364" name="Picture 4" descr="http://edugen.wileyplus.com/edugen/courses/crs6407/cutnell9780470879528/c09/math/math029.gif"/>
          <p:cNvPicPr>
            <a:picLocks noChangeAspect="1" noChangeArrowheads="1"/>
          </p:cNvPicPr>
          <p:nvPr/>
        </p:nvPicPr>
        <p:blipFill>
          <a:blip r:embed="rId4" cstate="print"/>
          <a:srcRect/>
          <a:stretch>
            <a:fillRect/>
          </a:stretch>
        </p:blipFill>
        <p:spPr bwMode="auto">
          <a:xfrm>
            <a:off x="1524000" y="6324600"/>
            <a:ext cx="1039091" cy="394138"/>
          </a:xfrm>
          <a:prstGeom prst="rect">
            <a:avLst/>
          </a:prstGeom>
          <a:noFill/>
        </p:spPr>
      </p:pic>
      <p:pic>
        <p:nvPicPr>
          <p:cNvPr id="15368" name="Picture 8" descr="http://edugen.wileyplus.com/edugen/courses/crs6407/cutnell9780470879528/c09/math/math030.gif"/>
          <p:cNvPicPr>
            <a:picLocks noChangeAspect="1" noChangeArrowheads="1"/>
          </p:cNvPicPr>
          <p:nvPr/>
        </p:nvPicPr>
        <p:blipFill>
          <a:blip r:embed="rId5" cstate="print"/>
          <a:srcRect/>
          <a:stretch>
            <a:fillRect/>
          </a:stretch>
        </p:blipFill>
        <p:spPr bwMode="auto">
          <a:xfrm>
            <a:off x="838200" y="5562600"/>
            <a:ext cx="2780434" cy="361950"/>
          </a:xfrm>
          <a:prstGeom prst="rect">
            <a:avLst/>
          </a:prstGeom>
          <a:noFill/>
        </p:spPr>
      </p:pic>
      <p:pic>
        <p:nvPicPr>
          <p:cNvPr id="2" name="Picture 2" descr="p0376"/>
          <p:cNvPicPr>
            <a:picLocks noChangeAspect="1" noChangeArrowheads="1"/>
          </p:cNvPicPr>
          <p:nvPr/>
        </p:nvPicPr>
        <p:blipFill>
          <a:blip r:embed="rId6" cstate="print"/>
          <a:srcRect/>
          <a:stretch>
            <a:fillRect/>
          </a:stretch>
        </p:blipFill>
        <p:spPr bwMode="auto">
          <a:xfrm>
            <a:off x="4038600" y="4122295"/>
            <a:ext cx="4572000" cy="2735705"/>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9460"/>
                                        </p:tgtEl>
                                        <p:attrNameLst>
                                          <p:attrName>style.visibility</p:attrName>
                                        </p:attrNameLst>
                                      </p:cBhvr>
                                      <p:to>
                                        <p:strVal val="visible"/>
                                      </p:to>
                                    </p:set>
                                    <p:animEffect transition="in" filter="fade">
                                      <p:cBhvr>
                                        <p:cTn id="7" dur="2000"/>
                                        <p:tgtEl>
                                          <p:spTgt spid="19460"/>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5362"/>
                                        </p:tgtEl>
                                        <p:attrNameLst>
                                          <p:attrName>style.visibility</p:attrName>
                                        </p:attrNameLst>
                                      </p:cBhvr>
                                      <p:to>
                                        <p:strVal val="visible"/>
                                      </p:to>
                                    </p:set>
                                    <p:animEffect transition="in" filter="fade">
                                      <p:cBhvr>
                                        <p:cTn id="12" dur="2000"/>
                                        <p:tgtEl>
                                          <p:spTgt spid="15362"/>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2"/>
                                        </p:tgtEl>
                                        <p:attrNameLst>
                                          <p:attrName>style.visibility</p:attrName>
                                        </p:attrNameLst>
                                      </p:cBhvr>
                                      <p:to>
                                        <p:strVal val="visible"/>
                                      </p:to>
                                    </p:set>
                                    <p:animEffect transition="in" filter="fade">
                                      <p:cBhvr>
                                        <p:cTn id="17" dur="2000"/>
                                        <p:tgtEl>
                                          <p:spTgt spid="2"/>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15368"/>
                                        </p:tgtEl>
                                        <p:attrNameLst>
                                          <p:attrName>style.visibility</p:attrName>
                                        </p:attrNameLst>
                                      </p:cBhvr>
                                      <p:to>
                                        <p:strVal val="visible"/>
                                      </p:to>
                                    </p:set>
                                    <p:animEffect transition="in" filter="fade">
                                      <p:cBhvr>
                                        <p:cTn id="22" dur="2000"/>
                                        <p:tgtEl>
                                          <p:spTgt spid="15368"/>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15364"/>
                                        </p:tgtEl>
                                        <p:attrNameLst>
                                          <p:attrName>style.visibility</p:attrName>
                                        </p:attrNameLst>
                                      </p:cBhvr>
                                      <p:to>
                                        <p:strVal val="visible"/>
                                      </p:to>
                                    </p:set>
                                    <p:animEffect transition="in" filter="fade">
                                      <p:cBhvr>
                                        <p:cTn id="27" dur="2000"/>
                                        <p:tgtEl>
                                          <p:spTgt spid="1536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2" name="Text Box 4"/>
          <p:cNvSpPr txBox="1">
            <a:spLocks noChangeArrowheads="1"/>
          </p:cNvSpPr>
          <p:nvPr/>
        </p:nvSpPr>
        <p:spPr bwMode="auto">
          <a:xfrm>
            <a:off x="0" y="914400"/>
            <a:ext cx="9144000" cy="3554819"/>
          </a:xfrm>
          <a:prstGeom prst="rect">
            <a:avLst/>
          </a:prstGeom>
          <a:noFill/>
          <a:ln w="9525">
            <a:noFill/>
            <a:miter lim="800000"/>
            <a:headEnd/>
            <a:tailEnd/>
          </a:ln>
          <a:effectLst/>
        </p:spPr>
        <p:txBody>
          <a:bodyPr>
            <a:spAutoFit/>
          </a:bodyPr>
          <a:lstStyle/>
          <a:p>
            <a:pPr>
              <a:spcBef>
                <a:spcPct val="50000"/>
              </a:spcBef>
            </a:pPr>
            <a:r>
              <a:rPr lang="en-US" b="1" dirty="0">
                <a:solidFill>
                  <a:srgbClr val="000000"/>
                </a:solidFill>
              </a:rPr>
              <a:t>1.</a:t>
            </a:r>
            <a:r>
              <a:rPr lang="en-US" dirty="0">
                <a:solidFill>
                  <a:srgbClr val="000000"/>
                </a:solidFill>
              </a:rPr>
              <a:t>Select the object to which the equations for equilibrium are to be applied.   </a:t>
            </a:r>
          </a:p>
          <a:p>
            <a:pPr>
              <a:spcBef>
                <a:spcPct val="50000"/>
              </a:spcBef>
            </a:pPr>
            <a:r>
              <a:rPr lang="en-US" b="1" dirty="0">
                <a:solidFill>
                  <a:srgbClr val="000000"/>
                </a:solidFill>
              </a:rPr>
              <a:t>2.</a:t>
            </a:r>
            <a:r>
              <a:rPr lang="en-US" dirty="0">
                <a:solidFill>
                  <a:srgbClr val="000000"/>
                </a:solidFill>
              </a:rPr>
              <a:t>Draw a free-body diagram that shows all the external forces acting on the object.   </a:t>
            </a:r>
          </a:p>
          <a:p>
            <a:pPr>
              <a:spcBef>
                <a:spcPct val="50000"/>
              </a:spcBef>
            </a:pPr>
            <a:r>
              <a:rPr lang="en-US" b="1" dirty="0">
                <a:solidFill>
                  <a:srgbClr val="000000"/>
                </a:solidFill>
              </a:rPr>
              <a:t>3.</a:t>
            </a:r>
            <a:r>
              <a:rPr lang="en-US" dirty="0">
                <a:solidFill>
                  <a:srgbClr val="000000"/>
                </a:solidFill>
              </a:rPr>
              <a:t>Choose a convenient set of </a:t>
            </a:r>
            <a:r>
              <a:rPr lang="en-US" i="1" dirty="0">
                <a:solidFill>
                  <a:srgbClr val="000000"/>
                </a:solidFill>
              </a:rPr>
              <a:t>x</a:t>
            </a:r>
            <a:r>
              <a:rPr lang="en-US" dirty="0">
                <a:solidFill>
                  <a:srgbClr val="000000"/>
                </a:solidFill>
              </a:rPr>
              <a:t>, </a:t>
            </a:r>
            <a:r>
              <a:rPr lang="en-US" i="1" dirty="0">
                <a:solidFill>
                  <a:srgbClr val="000000"/>
                </a:solidFill>
              </a:rPr>
              <a:t>y</a:t>
            </a:r>
            <a:r>
              <a:rPr lang="en-US" dirty="0">
                <a:solidFill>
                  <a:srgbClr val="000000"/>
                </a:solidFill>
              </a:rPr>
              <a:t> axes and resolve all forces into components that lie along these axes.   </a:t>
            </a:r>
          </a:p>
          <a:p>
            <a:pPr>
              <a:spcBef>
                <a:spcPct val="50000"/>
              </a:spcBef>
            </a:pPr>
            <a:r>
              <a:rPr lang="en-US" b="1" dirty="0">
                <a:solidFill>
                  <a:srgbClr val="000000"/>
                </a:solidFill>
              </a:rPr>
              <a:t>4.</a:t>
            </a:r>
            <a:r>
              <a:rPr lang="en-US" dirty="0">
                <a:solidFill>
                  <a:srgbClr val="000000"/>
                </a:solidFill>
              </a:rPr>
              <a:t>Apply the equations that specify the balance of forces at equilibrium: </a:t>
            </a:r>
            <a:br>
              <a:rPr lang="en-US" dirty="0">
                <a:solidFill>
                  <a:srgbClr val="000000"/>
                </a:solidFill>
              </a:rPr>
            </a:br>
            <a:r>
              <a:rPr lang="en-US" dirty="0">
                <a:solidFill>
                  <a:srgbClr val="000000"/>
                </a:solidFill>
              </a:rPr>
              <a:t>         </a:t>
            </a:r>
            <a:r>
              <a:rPr lang="en-US" dirty="0" err="1">
                <a:solidFill>
                  <a:srgbClr val="000000"/>
                </a:solidFill>
                <a:latin typeface="Symbol" pitchFamily="18" charset="2"/>
              </a:rPr>
              <a:t>S</a:t>
            </a:r>
            <a:r>
              <a:rPr lang="en-US" i="1" dirty="0" err="1">
                <a:solidFill>
                  <a:srgbClr val="000000"/>
                </a:solidFill>
              </a:rPr>
              <a:t>F</a:t>
            </a:r>
            <a:r>
              <a:rPr lang="en-US" i="1" baseline="-30000" dirty="0" err="1">
                <a:solidFill>
                  <a:srgbClr val="000000"/>
                </a:solidFill>
              </a:rPr>
              <a:t>x</a:t>
            </a:r>
            <a:r>
              <a:rPr lang="en-US" dirty="0">
                <a:solidFill>
                  <a:srgbClr val="000000"/>
                </a:solidFill>
              </a:rPr>
              <a:t> = 0 and </a:t>
            </a:r>
            <a:r>
              <a:rPr lang="en-US" dirty="0" err="1">
                <a:solidFill>
                  <a:srgbClr val="000000"/>
                </a:solidFill>
                <a:latin typeface="Symbol" pitchFamily="18" charset="2"/>
              </a:rPr>
              <a:t>S</a:t>
            </a:r>
            <a:r>
              <a:rPr lang="en-US" i="1" dirty="0" err="1">
                <a:solidFill>
                  <a:srgbClr val="000000"/>
                </a:solidFill>
              </a:rPr>
              <a:t>F</a:t>
            </a:r>
            <a:r>
              <a:rPr lang="en-US" i="1" baseline="-30000" dirty="0" err="1">
                <a:solidFill>
                  <a:srgbClr val="000000"/>
                </a:solidFill>
              </a:rPr>
              <a:t>y</a:t>
            </a:r>
            <a:r>
              <a:rPr lang="en-US" dirty="0">
                <a:solidFill>
                  <a:srgbClr val="000000"/>
                </a:solidFill>
              </a:rPr>
              <a:t> = 0.   </a:t>
            </a:r>
          </a:p>
          <a:p>
            <a:pPr>
              <a:spcBef>
                <a:spcPct val="50000"/>
              </a:spcBef>
            </a:pPr>
            <a:r>
              <a:rPr lang="en-US" b="1" dirty="0">
                <a:solidFill>
                  <a:srgbClr val="000000"/>
                </a:solidFill>
              </a:rPr>
              <a:t>5.</a:t>
            </a:r>
            <a:r>
              <a:rPr lang="en-US" dirty="0">
                <a:solidFill>
                  <a:srgbClr val="000000"/>
                </a:solidFill>
              </a:rPr>
              <a:t>Select a convenient axis of rotation. Identify the point where each external force acts on the object, and calculate the torque produced by each force about the axis of rotation. Set the sum of the torques about this axis equal to zero: </a:t>
            </a:r>
            <a:r>
              <a:rPr lang="en-US" dirty="0">
                <a:solidFill>
                  <a:srgbClr val="000000"/>
                </a:solidFill>
                <a:latin typeface="Symbol" pitchFamily="18" charset="2"/>
              </a:rPr>
              <a:t>S</a:t>
            </a:r>
            <a:r>
              <a:rPr lang="en-US" i="1" dirty="0">
                <a:solidFill>
                  <a:srgbClr val="000000"/>
                </a:solidFill>
                <a:latin typeface="Symbol" pitchFamily="18" charset="2"/>
              </a:rPr>
              <a:t>t</a:t>
            </a:r>
            <a:r>
              <a:rPr lang="en-US" dirty="0">
                <a:solidFill>
                  <a:srgbClr val="000000"/>
                </a:solidFill>
              </a:rPr>
              <a:t> = 0.   </a:t>
            </a:r>
          </a:p>
          <a:p>
            <a:pPr>
              <a:spcBef>
                <a:spcPct val="50000"/>
              </a:spcBef>
            </a:pPr>
            <a:r>
              <a:rPr lang="en-US" b="1" dirty="0">
                <a:solidFill>
                  <a:srgbClr val="000000"/>
                </a:solidFill>
              </a:rPr>
              <a:t>6.</a:t>
            </a:r>
            <a:r>
              <a:rPr lang="en-US" dirty="0">
                <a:solidFill>
                  <a:srgbClr val="000000"/>
                </a:solidFill>
              </a:rPr>
              <a:t>Solve the equations for the desired unknown quantities.</a:t>
            </a:r>
            <a:endParaRPr lang="en-US" dirty="0"/>
          </a:p>
        </p:txBody>
      </p:sp>
      <p:sp>
        <p:nvSpPr>
          <p:cNvPr id="12293" name="Rectangle 5"/>
          <p:cNvSpPr>
            <a:spLocks noGrp="1" noChangeArrowheads="1"/>
          </p:cNvSpPr>
          <p:nvPr>
            <p:ph type="title"/>
          </p:nvPr>
        </p:nvSpPr>
        <p:spPr>
          <a:xfrm>
            <a:off x="685800" y="0"/>
            <a:ext cx="8229600" cy="1143000"/>
          </a:xfrm>
        </p:spPr>
        <p:txBody>
          <a:bodyPr/>
          <a:lstStyle/>
          <a:p>
            <a:r>
              <a:rPr lang="en-US" sz="2400" b="1">
                <a:solidFill>
                  <a:srgbClr val="000000"/>
                </a:solidFill>
              </a:rPr>
              <a:t>Applying the Conditions of Equilibrium to a Rigid Body</a:t>
            </a:r>
            <a:r>
              <a:rPr lang="en-US" sz="2400">
                <a:solidFill>
                  <a:srgbClr val="000000"/>
                </a:solidFill>
              </a:rPr>
              <a: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2292">
                                            <p:txEl>
                                              <p:pRg st="0" end="0"/>
                                            </p:txEl>
                                          </p:spTgt>
                                        </p:tgtEl>
                                        <p:attrNameLst>
                                          <p:attrName>style.visibility</p:attrName>
                                        </p:attrNameLst>
                                      </p:cBhvr>
                                      <p:to>
                                        <p:strVal val="visible"/>
                                      </p:to>
                                    </p:set>
                                    <p:animEffect transition="in" filter="fade">
                                      <p:cBhvr>
                                        <p:cTn id="7" dur="2000"/>
                                        <p:tgtEl>
                                          <p:spTgt spid="1229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2292">
                                            <p:txEl>
                                              <p:pRg st="1" end="1"/>
                                            </p:txEl>
                                          </p:spTgt>
                                        </p:tgtEl>
                                        <p:attrNameLst>
                                          <p:attrName>style.visibility</p:attrName>
                                        </p:attrNameLst>
                                      </p:cBhvr>
                                      <p:to>
                                        <p:strVal val="visible"/>
                                      </p:to>
                                    </p:set>
                                    <p:animEffect transition="in" filter="fade">
                                      <p:cBhvr>
                                        <p:cTn id="12" dur="2000"/>
                                        <p:tgtEl>
                                          <p:spTgt spid="1229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2292">
                                            <p:txEl>
                                              <p:pRg st="2" end="2"/>
                                            </p:txEl>
                                          </p:spTgt>
                                        </p:tgtEl>
                                        <p:attrNameLst>
                                          <p:attrName>style.visibility</p:attrName>
                                        </p:attrNameLst>
                                      </p:cBhvr>
                                      <p:to>
                                        <p:strVal val="visible"/>
                                      </p:to>
                                    </p:set>
                                    <p:animEffect transition="in" filter="fade">
                                      <p:cBhvr>
                                        <p:cTn id="17" dur="2000"/>
                                        <p:tgtEl>
                                          <p:spTgt spid="12292">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2292">
                                            <p:txEl>
                                              <p:pRg st="3" end="3"/>
                                            </p:txEl>
                                          </p:spTgt>
                                        </p:tgtEl>
                                        <p:attrNameLst>
                                          <p:attrName>style.visibility</p:attrName>
                                        </p:attrNameLst>
                                      </p:cBhvr>
                                      <p:to>
                                        <p:strVal val="visible"/>
                                      </p:to>
                                    </p:set>
                                    <p:animEffect transition="in" filter="fade">
                                      <p:cBhvr>
                                        <p:cTn id="22" dur="2000"/>
                                        <p:tgtEl>
                                          <p:spTgt spid="12292">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12292">
                                            <p:txEl>
                                              <p:pRg st="4" end="4"/>
                                            </p:txEl>
                                          </p:spTgt>
                                        </p:tgtEl>
                                        <p:attrNameLst>
                                          <p:attrName>style.visibility</p:attrName>
                                        </p:attrNameLst>
                                      </p:cBhvr>
                                      <p:to>
                                        <p:strVal val="visible"/>
                                      </p:to>
                                    </p:set>
                                    <p:animEffect transition="in" filter="fade">
                                      <p:cBhvr>
                                        <p:cTn id="27" dur="2000"/>
                                        <p:tgtEl>
                                          <p:spTgt spid="12292">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12292">
                                            <p:txEl>
                                              <p:pRg st="5" end="5"/>
                                            </p:txEl>
                                          </p:spTgt>
                                        </p:tgtEl>
                                        <p:attrNameLst>
                                          <p:attrName>style.visibility</p:attrName>
                                        </p:attrNameLst>
                                      </p:cBhvr>
                                      <p:to>
                                        <p:strVal val="visible"/>
                                      </p:to>
                                    </p:set>
                                    <p:animEffect transition="in" filter="fade">
                                      <p:cBhvr>
                                        <p:cTn id="32" dur="2000"/>
                                        <p:tgtEl>
                                          <p:spTgt spid="12292">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92"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685800" y="0"/>
            <a:ext cx="7772400" cy="914400"/>
          </a:xfrm>
        </p:spPr>
        <p:txBody>
          <a:bodyPr/>
          <a:lstStyle/>
          <a:p>
            <a:r>
              <a:rPr lang="en-US" sz="2400" b="1" dirty="0">
                <a:solidFill>
                  <a:srgbClr val="000000"/>
                </a:solidFill>
                <a:latin typeface="verdana" pitchFamily="34" charset="0"/>
                <a:cs typeface="Times New Roman" pitchFamily="18" charset="0"/>
              </a:rPr>
              <a:t>Problem </a:t>
            </a:r>
            <a:endParaRPr lang="en-US" sz="2400" dirty="0">
              <a:solidFill>
                <a:srgbClr val="000000"/>
              </a:solidFill>
              <a:cs typeface="Times New Roman" pitchFamily="18" charset="0"/>
            </a:endParaRPr>
          </a:p>
        </p:txBody>
      </p:sp>
      <p:pic>
        <p:nvPicPr>
          <p:cNvPr id="6146" name="Picture 2" descr="w0423"/>
          <p:cNvPicPr>
            <a:picLocks noChangeAspect="1" noChangeArrowheads="1"/>
          </p:cNvPicPr>
          <p:nvPr/>
        </p:nvPicPr>
        <p:blipFill>
          <a:blip r:embed="rId2" cstate="print"/>
          <a:srcRect/>
          <a:stretch>
            <a:fillRect/>
          </a:stretch>
        </p:blipFill>
        <p:spPr bwMode="auto">
          <a:xfrm>
            <a:off x="3200400" y="1828800"/>
            <a:ext cx="2238375" cy="1247775"/>
          </a:xfrm>
          <a:prstGeom prst="rect">
            <a:avLst/>
          </a:prstGeom>
          <a:noFill/>
        </p:spPr>
      </p:pic>
      <p:sp>
        <p:nvSpPr>
          <p:cNvPr id="6147" name="Rectangle 3"/>
          <p:cNvSpPr>
            <a:spLocks noChangeArrowheads="1"/>
          </p:cNvSpPr>
          <p:nvPr/>
        </p:nvSpPr>
        <p:spPr bwMode="auto">
          <a:xfrm>
            <a:off x="304800" y="685800"/>
            <a:ext cx="8305800" cy="923330"/>
          </a:xfrm>
          <a:prstGeom prst="rect">
            <a:avLst/>
          </a:prstGeom>
          <a:solidFill>
            <a:srgbClr val="FFFFFF"/>
          </a:solidFill>
          <a:ln w="9525">
            <a:noFill/>
            <a:miter lim="800000"/>
            <a:headEnd/>
            <a:tailEnd/>
          </a:ln>
          <a:effectLst/>
        </p:spPr>
        <p:txBody>
          <a:bodyPr vert="horz" wrap="square" lIns="0" tIns="0" rIns="0" bIns="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a:ln>
                  <a:noFill/>
                </a:ln>
                <a:solidFill>
                  <a:srgbClr val="000000"/>
                </a:solidFill>
                <a:effectLst/>
                <a:latin typeface="Times New Roman" pitchFamily="18" charset="0"/>
                <a:cs typeface="Times New Roman" pitchFamily="18" charset="0"/>
              </a:rPr>
              <a:t>The drawing shows a person, weight = 584 N, doing push-ups. Find the normal force exerted by the floor on </a:t>
            </a:r>
            <a:r>
              <a:rPr kumimoji="0" lang="en-US" sz="2000" b="0" i="1" u="none" strike="noStrike" cap="none" normalizeH="0" baseline="0" dirty="0">
                <a:ln>
                  <a:noFill/>
                </a:ln>
                <a:solidFill>
                  <a:srgbClr val="000000"/>
                </a:solidFill>
                <a:effectLst/>
                <a:latin typeface="Times New Roman" pitchFamily="18" charset="0"/>
                <a:cs typeface="Times New Roman" pitchFamily="18" charset="0"/>
              </a:rPr>
              <a:t>each</a:t>
            </a:r>
            <a:r>
              <a:rPr kumimoji="0" lang="en-US" sz="2000" b="0" i="0" u="none" strike="noStrike" cap="none" normalizeH="0" baseline="0" dirty="0">
                <a:ln>
                  <a:noFill/>
                </a:ln>
                <a:solidFill>
                  <a:srgbClr val="000000"/>
                </a:solidFill>
                <a:effectLst/>
                <a:latin typeface="Times New Roman" pitchFamily="18" charset="0"/>
                <a:cs typeface="Times New Roman" pitchFamily="18" charset="0"/>
              </a:rPr>
              <a:t> hand and </a:t>
            </a:r>
            <a:r>
              <a:rPr kumimoji="0" lang="en-US" sz="2000" b="0" i="1" u="none" strike="noStrike" cap="none" normalizeH="0" baseline="0" dirty="0">
                <a:ln>
                  <a:noFill/>
                </a:ln>
                <a:solidFill>
                  <a:srgbClr val="000000"/>
                </a:solidFill>
                <a:effectLst/>
                <a:latin typeface="Times New Roman" pitchFamily="18" charset="0"/>
                <a:cs typeface="Times New Roman" pitchFamily="18" charset="0"/>
              </a:rPr>
              <a:t>each</a:t>
            </a:r>
            <a:r>
              <a:rPr kumimoji="0" lang="en-US" sz="2000" b="0" i="0" u="none" strike="noStrike" cap="none" normalizeH="0" baseline="0" dirty="0">
                <a:ln>
                  <a:noFill/>
                </a:ln>
                <a:solidFill>
                  <a:srgbClr val="000000"/>
                </a:solidFill>
                <a:effectLst/>
                <a:latin typeface="Times New Roman" pitchFamily="18" charset="0"/>
                <a:cs typeface="Times New Roman" pitchFamily="18" charset="0"/>
              </a:rPr>
              <a:t> foot, assuming that the person holds this position.</a:t>
            </a:r>
            <a:r>
              <a:rPr kumimoji="0" lang="en-US" sz="2000" b="0" i="0" u="none" strike="noStrike" cap="none" normalizeH="0" baseline="0" dirty="0">
                <a:ln>
                  <a:noFill/>
                </a:ln>
                <a:solidFill>
                  <a:schemeClr val="tx1"/>
                </a:solidFill>
                <a:effectLst/>
                <a:latin typeface="Arial" pitchFamily="34" charset="0"/>
                <a:cs typeface="Arial" pitchFamily="34" charset="0"/>
              </a:rPr>
              <a:t> </a:t>
            </a:r>
            <a:endParaRPr kumimoji="0" lang="en-US" sz="2000" b="0" i="0" u="none" strike="noStrike" cap="none" normalizeH="0" baseline="0" dirty="0">
              <a:ln>
                <a:noFill/>
              </a:ln>
              <a:solidFill>
                <a:srgbClr val="000000"/>
              </a:solidFill>
              <a:effectLst/>
              <a:latin typeface="inherit"/>
              <a:cs typeface="Times New Roman"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Muscles Exert Bigger Forces Than You Might Think</a:t>
            </a:r>
            <a:endParaRPr lang="en-US" dirty="0"/>
          </a:p>
        </p:txBody>
      </p:sp>
      <p:pic>
        <p:nvPicPr>
          <p:cNvPr id="16386" name="Picture 2"/>
          <p:cNvPicPr>
            <a:picLocks noChangeAspect="1" noChangeArrowheads="1"/>
          </p:cNvPicPr>
          <p:nvPr/>
        </p:nvPicPr>
        <p:blipFill>
          <a:blip r:embed="rId2" cstate="print"/>
          <a:srcRect/>
          <a:stretch>
            <a:fillRect/>
          </a:stretch>
        </p:blipFill>
        <p:spPr bwMode="auto">
          <a:xfrm>
            <a:off x="5334000" y="1600200"/>
            <a:ext cx="3733800" cy="4649826"/>
          </a:xfrm>
          <a:prstGeom prst="rect">
            <a:avLst/>
          </a:prstGeom>
          <a:noFill/>
          <a:ln w="9525">
            <a:noFill/>
            <a:miter lim="800000"/>
            <a:headEnd/>
            <a:tailEnd/>
          </a:ln>
        </p:spPr>
      </p:pic>
      <p:sp>
        <p:nvSpPr>
          <p:cNvPr id="5" name="Rectangle 4"/>
          <p:cNvSpPr/>
          <p:nvPr/>
        </p:nvSpPr>
        <p:spPr>
          <a:xfrm>
            <a:off x="381000" y="1676400"/>
            <a:ext cx="4572000" cy="1477328"/>
          </a:xfrm>
          <a:prstGeom prst="rect">
            <a:avLst/>
          </a:prstGeom>
        </p:spPr>
        <p:txBody>
          <a:bodyPr>
            <a:spAutoFit/>
          </a:bodyPr>
          <a:lstStyle/>
          <a:p>
            <a:r>
              <a:rPr lang="en-US" dirty="0"/>
              <a:t>Calculate the force the biceps muscle must exert to hold the forearm and its load as shown in </a:t>
            </a:r>
            <a:r>
              <a:rPr lang="en-US" b="1" dirty="0"/>
              <a:t>Figure 9.27, and compare this force with the </a:t>
            </a:r>
            <a:r>
              <a:rPr lang="en-US" dirty="0"/>
              <a:t>weight of the forearm plus its load. </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762000" y="0"/>
            <a:ext cx="7772400" cy="1143000"/>
          </a:xfrm>
        </p:spPr>
        <p:txBody>
          <a:bodyPr/>
          <a:lstStyle/>
          <a:p>
            <a:r>
              <a:rPr lang="en-US" b="1" dirty="0"/>
              <a:t>The Achilles Tendon</a:t>
            </a:r>
            <a:r>
              <a:rPr lang="en-US" dirty="0"/>
              <a:t> </a:t>
            </a:r>
          </a:p>
        </p:txBody>
      </p:sp>
      <p:pic>
        <p:nvPicPr>
          <p:cNvPr id="30725" name="Picture 5" descr="The force F generated by the Achilles tendon produces a clockwise (negative) torque about the ankle joint."/>
          <p:cNvPicPr>
            <a:picLocks noGrp="1" noChangeAspect="1" noChangeArrowheads="1"/>
          </p:cNvPicPr>
          <p:nvPr>
            <p:ph idx="1"/>
          </p:nvPr>
        </p:nvPicPr>
        <p:blipFill>
          <a:blip r:embed="rId2" cstate="print"/>
          <a:srcRect/>
          <a:stretch>
            <a:fillRect/>
          </a:stretch>
        </p:blipFill>
        <p:spPr>
          <a:xfrm>
            <a:off x="6858000" y="1905000"/>
            <a:ext cx="2111375" cy="4114800"/>
          </a:xfrm>
          <a:noFill/>
          <a:ln/>
        </p:spPr>
      </p:pic>
      <p:sp>
        <p:nvSpPr>
          <p:cNvPr id="10241" name="Rectangle 1"/>
          <p:cNvSpPr>
            <a:spLocks noChangeArrowheads="1"/>
          </p:cNvSpPr>
          <p:nvPr/>
        </p:nvSpPr>
        <p:spPr bwMode="auto">
          <a:xfrm>
            <a:off x="228600" y="1752600"/>
            <a:ext cx="6172200" cy="147732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Arial" charset="0"/>
                <a:cs typeface="Arial" charset="0"/>
              </a:rPr>
              <a:t>Figure shows the ankle joint and the Achilles tendon attached to the heel at point </a:t>
            </a:r>
            <a:r>
              <a:rPr kumimoji="0" lang="en-US" sz="1800" b="0" i="1" u="none" strike="noStrike" cap="none" normalizeH="0" baseline="0" dirty="0">
                <a:ln>
                  <a:noFill/>
                </a:ln>
                <a:solidFill>
                  <a:schemeClr val="tx1"/>
                </a:solidFill>
                <a:effectLst/>
                <a:latin typeface="Arial" charset="0"/>
                <a:cs typeface="Arial" charset="0"/>
              </a:rPr>
              <a:t>P</a:t>
            </a:r>
            <a:r>
              <a:rPr kumimoji="0" lang="en-US" sz="1800" b="0" i="0" u="none" strike="noStrike" cap="none" normalizeH="0" baseline="0" dirty="0">
                <a:ln>
                  <a:noFill/>
                </a:ln>
                <a:solidFill>
                  <a:schemeClr val="tx1"/>
                </a:solidFill>
                <a:effectLst/>
                <a:latin typeface="Arial" charset="0"/>
                <a:cs typeface="Arial" charset="0"/>
              </a:rPr>
              <a:t>. The tendon exerts a force 720 N</a:t>
            </a:r>
            <a:r>
              <a:rPr kumimoji="0" lang="en-US" sz="1500" b="0" i="0" u="none" strike="noStrike" cap="none" normalizeH="0" baseline="0" dirty="0">
                <a:ln>
                  <a:noFill/>
                </a:ln>
                <a:solidFill>
                  <a:schemeClr val="tx1"/>
                </a:solidFill>
                <a:effectLst/>
                <a:latin typeface="Arial" charset="0"/>
                <a:cs typeface="Arial" charset="0"/>
              </a:rPr>
              <a:t>,</a:t>
            </a:r>
            <a:r>
              <a:rPr kumimoji="0" lang="en-US" sz="1800" b="0" i="0" u="none" strike="noStrike" cap="none" normalizeH="0" baseline="0" dirty="0">
                <a:ln>
                  <a:noFill/>
                </a:ln>
                <a:solidFill>
                  <a:schemeClr val="tx1"/>
                </a:solidFill>
                <a:effectLst/>
                <a:latin typeface="Arial" charset="0"/>
                <a:cs typeface="Arial" charset="0"/>
              </a:rPr>
              <a:t> as the Figure indicates. Determine the torque (magnitude and direction) of this force about the ankle joint, which is located   </a:t>
            </a:r>
            <a:r>
              <a:rPr kumimoji="0" lang="en-US" sz="1200" b="0" i="0" u="none" strike="noStrike" cap="none" normalizeH="0" baseline="0" dirty="0">
                <a:ln>
                  <a:noFill/>
                </a:ln>
                <a:solidFill>
                  <a:schemeClr val="tx1"/>
                </a:solidFill>
                <a:effectLst/>
                <a:latin typeface="Arial" charset="0"/>
                <a:cs typeface="Arial" charset="0"/>
              </a:rPr>
              <a:t>                             </a:t>
            </a:r>
            <a:r>
              <a:rPr kumimoji="0" lang="en-US" sz="1800" b="0" i="0" u="none" strike="noStrike" cap="none" normalizeH="0" baseline="0" dirty="0">
                <a:ln>
                  <a:noFill/>
                </a:ln>
                <a:solidFill>
                  <a:schemeClr val="tx1"/>
                </a:solidFill>
                <a:effectLst/>
                <a:latin typeface="Arial" charset="0"/>
                <a:cs typeface="Arial" charset="0"/>
              </a:rPr>
              <a:t>away from point </a:t>
            </a:r>
            <a:r>
              <a:rPr kumimoji="0" lang="en-US" sz="1800" b="0" i="1" u="none" strike="noStrike" cap="none" normalizeH="0" baseline="0" dirty="0">
                <a:ln>
                  <a:noFill/>
                </a:ln>
                <a:solidFill>
                  <a:schemeClr val="tx1"/>
                </a:solidFill>
                <a:effectLst/>
                <a:latin typeface="Arial" charset="0"/>
                <a:cs typeface="Arial" charset="0"/>
              </a:rPr>
              <a:t>P</a:t>
            </a:r>
            <a:r>
              <a:rPr kumimoji="0" lang="en-US" sz="1800" b="0" i="0" u="none" strike="noStrike" cap="none" normalizeH="0" baseline="0" dirty="0">
                <a:ln>
                  <a:noFill/>
                </a:ln>
                <a:solidFill>
                  <a:schemeClr val="tx1"/>
                </a:solidFill>
                <a:effectLst/>
                <a:latin typeface="Arial" charset="0"/>
                <a:cs typeface="Arial" charset="0"/>
              </a:rPr>
              <a:t>. </a:t>
            </a:r>
          </a:p>
        </p:txBody>
      </p:sp>
      <p:pic>
        <p:nvPicPr>
          <p:cNvPr id="10242" name="Picture 2" descr="http://edugen.wileyplus.com/edugen/courses/crs6407/cutnell9780470879528/c09/math/math013.gif"/>
          <p:cNvPicPr>
            <a:picLocks noChangeAspect="1" noChangeArrowheads="1"/>
          </p:cNvPicPr>
          <p:nvPr/>
        </p:nvPicPr>
        <p:blipFill>
          <a:blip r:embed="rId3" cstate="print"/>
          <a:srcRect/>
          <a:stretch>
            <a:fillRect/>
          </a:stretch>
        </p:blipFill>
        <p:spPr bwMode="auto">
          <a:xfrm>
            <a:off x="11826875" y="-274638"/>
            <a:ext cx="1619250" cy="247650"/>
          </a:xfrm>
          <a:prstGeom prst="rect">
            <a:avLst/>
          </a:prstGeom>
          <a:noFill/>
        </p:spPr>
      </p:pic>
      <p:pic>
        <p:nvPicPr>
          <p:cNvPr id="10243" name="Picture 3" descr="http://edugen.wileyplus.com/edugen/courses/crs6407/cutnell9780470879528/c09/math/math014.gif"/>
          <p:cNvPicPr>
            <a:picLocks noChangeAspect="1" noChangeArrowheads="1"/>
          </p:cNvPicPr>
          <p:nvPr/>
        </p:nvPicPr>
        <p:blipFill>
          <a:blip r:embed="rId4" cstate="print"/>
          <a:srcRect/>
          <a:stretch>
            <a:fillRect/>
          </a:stretch>
        </p:blipFill>
        <p:spPr bwMode="auto">
          <a:xfrm>
            <a:off x="2590800" y="2895600"/>
            <a:ext cx="1204687" cy="304800"/>
          </a:xfrm>
          <a:prstGeom prst="rect">
            <a:avLst/>
          </a:prstGeom>
          <a:noFill/>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Achilles Tendon</a:t>
            </a:r>
          </a:p>
        </p:txBody>
      </p:sp>
      <p:pic>
        <p:nvPicPr>
          <p:cNvPr id="17410" name="Picture 2"/>
          <p:cNvPicPr>
            <a:picLocks noChangeAspect="1" noChangeArrowheads="1"/>
          </p:cNvPicPr>
          <p:nvPr/>
        </p:nvPicPr>
        <p:blipFill>
          <a:blip r:embed="rId2" cstate="print"/>
          <a:srcRect/>
          <a:stretch>
            <a:fillRect/>
          </a:stretch>
        </p:blipFill>
        <p:spPr bwMode="auto">
          <a:xfrm>
            <a:off x="5943600" y="1524000"/>
            <a:ext cx="2971800" cy="3981450"/>
          </a:xfrm>
          <a:prstGeom prst="rect">
            <a:avLst/>
          </a:prstGeom>
          <a:noFill/>
          <a:ln w="9525">
            <a:noFill/>
            <a:miter lim="800000"/>
            <a:headEnd/>
            <a:tailEnd/>
          </a:ln>
        </p:spPr>
      </p:pic>
      <p:sp>
        <p:nvSpPr>
          <p:cNvPr id="5" name="Rectangle 4"/>
          <p:cNvSpPr/>
          <p:nvPr/>
        </p:nvSpPr>
        <p:spPr>
          <a:xfrm>
            <a:off x="152400" y="1828800"/>
            <a:ext cx="5638800" cy="2031325"/>
          </a:xfrm>
          <a:prstGeom prst="rect">
            <a:avLst/>
          </a:prstGeom>
        </p:spPr>
        <p:txBody>
          <a:bodyPr wrap="square">
            <a:spAutoFit/>
          </a:bodyPr>
          <a:lstStyle/>
          <a:p>
            <a:r>
              <a:rPr lang="en-US" b="1" dirty="0"/>
              <a:t>33. A 75-kg man stands on his toes by exerting an upward force </a:t>
            </a:r>
            <a:r>
              <a:rPr lang="en-US" dirty="0"/>
              <a:t>through the Achilles tendon, as in </a:t>
            </a:r>
            <a:r>
              <a:rPr lang="en-US" b="1" dirty="0"/>
              <a:t>Figure 9.42. (a) What is the force in </a:t>
            </a:r>
            <a:r>
              <a:rPr lang="en-US" dirty="0"/>
              <a:t>the Achilles tendon if he stands on one foot? (b) Calculate the force at the pivot of the simplified lever system shown—that force is representative of forces in the ankle joint.</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0"/>
            <a:ext cx="7772400" cy="1143000"/>
          </a:xfrm>
        </p:spPr>
        <p:txBody>
          <a:bodyPr/>
          <a:lstStyle/>
          <a:p>
            <a:r>
              <a:rPr lang="en-US" dirty="0"/>
              <a:t>Problem</a:t>
            </a:r>
          </a:p>
        </p:txBody>
      </p:sp>
      <p:sp>
        <p:nvSpPr>
          <p:cNvPr id="30721" name="Rectangle 1"/>
          <p:cNvSpPr>
            <a:spLocks noChangeArrowheads="1"/>
          </p:cNvSpPr>
          <p:nvPr/>
        </p:nvSpPr>
        <p:spPr bwMode="auto">
          <a:xfrm>
            <a:off x="0" y="1143000"/>
            <a:ext cx="9144000" cy="203132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Arial" pitchFamily="34" charset="0"/>
                <a:ea typeface="Times New Roman" pitchFamily="18" charset="0"/>
                <a:cs typeface="Arial" pitchFamily="34" charset="0"/>
              </a:rPr>
              <a:t>A shop sign weighing 220 N is supported by a uniform 120-N beam as shown below. </a:t>
            </a:r>
            <a:br>
              <a:rPr kumimoji="0" lang="en-US" sz="1800" b="0" i="0" u="none" strike="noStrike" cap="none" normalizeH="0" baseline="0" dirty="0">
                <a:ln>
                  <a:noFill/>
                </a:ln>
                <a:solidFill>
                  <a:schemeClr val="tx1"/>
                </a:solidFill>
                <a:effectLst/>
                <a:latin typeface="Arial" pitchFamily="34" charset="0"/>
                <a:ea typeface="Times New Roman" pitchFamily="18" charset="0"/>
                <a:cs typeface="Arial" pitchFamily="34" charset="0"/>
              </a:rPr>
            </a:br>
            <a:r>
              <a:rPr kumimoji="0" lang="en-US" sz="1800" b="0" i="0" u="none" strike="noStrike" cap="none" normalizeH="0" baseline="0" dirty="0">
                <a:ln>
                  <a:noFill/>
                </a:ln>
                <a:solidFill>
                  <a:schemeClr val="tx1"/>
                </a:solidFill>
                <a:effectLst/>
                <a:latin typeface="Arial" pitchFamily="34" charset="0"/>
                <a:ea typeface="Times New Roman" pitchFamily="18" charset="0"/>
                <a:cs typeface="Arial" pitchFamily="34" charset="0"/>
              </a:rPr>
              <a:t>1. Draw a free-body diagram for the beam, showing all the forces acting on the beam. </a:t>
            </a:r>
            <a:br>
              <a:rPr kumimoji="0" lang="en-US" sz="1800" b="0" i="0" u="none" strike="noStrike" cap="none" normalizeH="0" baseline="0" dirty="0">
                <a:ln>
                  <a:noFill/>
                </a:ln>
                <a:solidFill>
                  <a:schemeClr val="tx1"/>
                </a:solidFill>
                <a:effectLst/>
                <a:latin typeface="Arial" pitchFamily="34" charset="0"/>
                <a:ea typeface="Times New Roman" pitchFamily="18" charset="0"/>
                <a:cs typeface="Arial" pitchFamily="34" charset="0"/>
              </a:rPr>
            </a:br>
            <a:r>
              <a:rPr kumimoji="0" lang="en-US" sz="1800" b="0" i="0" u="none" strike="noStrike" cap="none" normalizeH="0" baseline="0" dirty="0">
                <a:ln>
                  <a:noFill/>
                </a:ln>
                <a:solidFill>
                  <a:schemeClr val="tx1"/>
                </a:solidFill>
                <a:effectLst/>
                <a:latin typeface="Arial" pitchFamily="34" charset="0"/>
                <a:ea typeface="Times New Roman" pitchFamily="18" charset="0"/>
                <a:cs typeface="Arial" pitchFamily="34" charset="0"/>
              </a:rPr>
              <a:t>2. Break the tension in the guy wire into horizontal and vertical components.</a:t>
            </a:r>
            <a:br>
              <a:rPr kumimoji="0" lang="en-US" sz="1800" b="0" i="0" u="none" strike="noStrike" cap="none" normalizeH="0" baseline="0" dirty="0">
                <a:ln>
                  <a:noFill/>
                </a:ln>
                <a:solidFill>
                  <a:schemeClr val="tx1"/>
                </a:solidFill>
                <a:effectLst/>
                <a:latin typeface="Arial" pitchFamily="34" charset="0"/>
                <a:ea typeface="Times New Roman" pitchFamily="18" charset="0"/>
                <a:cs typeface="Arial" pitchFamily="34" charset="0"/>
              </a:rPr>
            </a:br>
            <a:r>
              <a:rPr kumimoji="0" lang="en-US" sz="1800" b="0" i="0" u="none" strike="noStrike" cap="none" normalizeH="0" baseline="0" dirty="0">
                <a:ln>
                  <a:noFill/>
                </a:ln>
                <a:solidFill>
                  <a:schemeClr val="tx1"/>
                </a:solidFill>
                <a:effectLst/>
                <a:latin typeface="Arial" pitchFamily="34" charset="0"/>
                <a:ea typeface="Times New Roman" pitchFamily="18" charset="0"/>
                <a:cs typeface="Arial" pitchFamily="34" charset="0"/>
              </a:rPr>
              <a:t>3. Write down two equations by balancing the forces in x and y directions.</a:t>
            </a:r>
            <a:br>
              <a:rPr kumimoji="0" lang="en-US" sz="1800" b="0" i="0" u="none" strike="noStrike" cap="none" normalizeH="0" baseline="0" dirty="0">
                <a:ln>
                  <a:noFill/>
                </a:ln>
                <a:solidFill>
                  <a:schemeClr val="tx1"/>
                </a:solidFill>
                <a:effectLst/>
                <a:latin typeface="Arial" pitchFamily="34" charset="0"/>
                <a:ea typeface="Times New Roman" pitchFamily="18" charset="0"/>
                <a:cs typeface="Arial" pitchFamily="34" charset="0"/>
              </a:rPr>
            </a:br>
            <a:r>
              <a:rPr kumimoji="0" lang="en-US" sz="1800" b="0" i="0" u="none" strike="noStrike" cap="none" normalizeH="0" baseline="0" dirty="0">
                <a:ln>
                  <a:noFill/>
                </a:ln>
                <a:solidFill>
                  <a:schemeClr val="tx1"/>
                </a:solidFill>
                <a:effectLst/>
                <a:latin typeface="Arial" pitchFamily="34" charset="0"/>
                <a:ea typeface="Times New Roman" pitchFamily="18" charset="0"/>
                <a:cs typeface="Arial" pitchFamily="34" charset="0"/>
              </a:rPr>
              <a:t>4. Write down the torque equation.</a:t>
            </a:r>
            <a:br>
              <a:rPr kumimoji="0" lang="en-US" sz="1800" b="0" i="0" u="none" strike="noStrike" cap="none" normalizeH="0" baseline="0" dirty="0">
                <a:ln>
                  <a:noFill/>
                </a:ln>
                <a:solidFill>
                  <a:schemeClr val="tx1"/>
                </a:solidFill>
                <a:effectLst/>
                <a:latin typeface="Arial" pitchFamily="34" charset="0"/>
                <a:ea typeface="Times New Roman" pitchFamily="18" charset="0"/>
                <a:cs typeface="Arial" pitchFamily="34" charset="0"/>
              </a:rPr>
            </a:br>
            <a:r>
              <a:rPr kumimoji="0" lang="en-US" sz="1800" b="0" i="0" u="none" strike="noStrike" cap="none" normalizeH="0" baseline="0" dirty="0">
                <a:ln>
                  <a:noFill/>
                </a:ln>
                <a:solidFill>
                  <a:schemeClr val="tx1"/>
                </a:solidFill>
                <a:effectLst/>
                <a:latin typeface="Arial" pitchFamily="34" charset="0"/>
                <a:ea typeface="Times New Roman" pitchFamily="18" charset="0"/>
                <a:cs typeface="Arial" pitchFamily="34" charset="0"/>
              </a:rPr>
              <a:t>5. Find the tension in the guy wire and the horizontal and vertical forces exerted by the hinge on the beam. </a:t>
            </a:r>
            <a:endParaRPr kumimoji="0" lang="en-US" sz="1800" b="0" i="0" u="none" strike="noStrike" cap="none" normalizeH="0" baseline="0" dirty="0">
              <a:ln>
                <a:noFill/>
              </a:ln>
              <a:solidFill>
                <a:schemeClr val="tx1"/>
              </a:solidFill>
              <a:effectLst/>
              <a:latin typeface="Arial" pitchFamily="34" charset="0"/>
              <a:cs typeface="Arial" pitchFamily="34" charset="0"/>
            </a:endParaRPr>
          </a:p>
        </p:txBody>
      </p:sp>
      <p:pic>
        <p:nvPicPr>
          <p:cNvPr id="5" name="Picture 4"/>
          <p:cNvPicPr/>
          <p:nvPr/>
        </p:nvPicPr>
        <p:blipFill>
          <a:blip r:embed="rId2" cstate="print"/>
          <a:srcRect/>
          <a:stretch>
            <a:fillRect/>
          </a:stretch>
        </p:blipFill>
        <p:spPr bwMode="auto">
          <a:xfrm>
            <a:off x="2286000" y="3200400"/>
            <a:ext cx="2122170" cy="2169795"/>
          </a:xfrm>
          <a:prstGeom prst="rect">
            <a:avLst/>
          </a:prstGeom>
          <a:noFill/>
          <a:ln w="9525">
            <a:noFill/>
            <a:miter lim="800000"/>
            <a:headEnd/>
            <a:tailEnd/>
          </a:ln>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231</TotalTime>
  <Words>753</Words>
  <Application>Microsoft Macintosh PowerPoint</Application>
  <PresentationFormat>On-screen Show (4:3)</PresentationFormat>
  <Paragraphs>37</Paragraphs>
  <Slides>9</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9</vt:i4>
      </vt:variant>
    </vt:vector>
  </HeadingPairs>
  <TitlesOfParts>
    <vt:vector size="16" baseType="lpstr">
      <vt:lpstr>Arial</vt:lpstr>
      <vt:lpstr>Calibri</vt:lpstr>
      <vt:lpstr>inherit</vt:lpstr>
      <vt:lpstr>Symbol</vt:lpstr>
      <vt:lpstr>Times New Roman</vt:lpstr>
      <vt:lpstr>verdana</vt:lpstr>
      <vt:lpstr>Office Theme</vt:lpstr>
      <vt:lpstr>Chapter 9: Statics</vt:lpstr>
      <vt:lpstr>The Requirements for Equilibrium</vt:lpstr>
      <vt:lpstr>Equations for Equilibrium </vt:lpstr>
      <vt:lpstr>Applying the Conditions of Equilibrium to a Rigid Body </vt:lpstr>
      <vt:lpstr>Problem </vt:lpstr>
      <vt:lpstr>Muscles Exert Bigger Forces Than You Might Think</vt:lpstr>
      <vt:lpstr>The Achilles Tendon </vt:lpstr>
      <vt:lpstr>Achilles Tendon</vt:lpstr>
      <vt:lpstr>Problem</vt:lpstr>
    </vt:vector>
  </TitlesOfParts>
  <Company>Winthrop University</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mahesp</dc:creator>
  <cp:lastModifiedBy>Maheswaranathan, Ponn</cp:lastModifiedBy>
  <cp:revision>23</cp:revision>
  <dcterms:created xsi:type="dcterms:W3CDTF">2008-11-11T14:26:03Z</dcterms:created>
  <dcterms:modified xsi:type="dcterms:W3CDTF">2020-10-27T13:49:19Z</dcterms:modified>
</cp:coreProperties>
</file>